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7" autoAdjust="0"/>
    <p:restoredTop sz="94671" autoAdjust="0"/>
  </p:normalViewPr>
  <p:slideViewPr>
    <p:cSldViewPr>
      <p:cViewPr>
        <p:scale>
          <a:sx n="94" d="100"/>
          <a:sy n="94" d="100"/>
        </p:scale>
        <p:origin x="-918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50E16C-7AA4-44BC-BF50-D6DBA82DED64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9366F1-A2F8-4EAB-810C-EA650E96CD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534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27F0AA1-CC8C-4FB4-8C33-D1BCC154F8B7}" type="datetimeFigureOut">
              <a:rPr lang="en-US" smtClean="0"/>
              <a:t>6/20/2012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E626278D-CDB8-450A-90BE-BFB840E63F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udio-mozart.com/mozart/index.htm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VikZ8Oe_X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v=X7jEpsgpPLQ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 smtClean="0"/>
              <a:t>Mozart: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Voice of God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Lesson emphasizing Writing-to-Learn strategies, with application for multiple Writing-to-Demonstrate-Learning pieces that are suitable for students’ writing portfolios. 								</a:t>
            </a:r>
            <a:r>
              <a:rPr lang="en-US" dirty="0" smtClean="0">
                <a:solidFill>
                  <a:schemeClr val="tx2"/>
                </a:solidFill>
              </a:rPr>
              <a:t>John Brown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136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1000"/>
            <a:ext cx="6096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21493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8809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6828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0591800" cy="9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9574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Baroque vs. Classical Characteristics</a:t>
            </a:r>
            <a:br>
              <a:rPr lang="en-US" dirty="0" smtClean="0"/>
            </a:br>
            <a:r>
              <a:rPr lang="en-US" dirty="0" smtClean="0"/>
              <a:t>(Period, Epoch, Era)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Illusion of motion</a:t>
            </a:r>
          </a:p>
          <a:p>
            <a:pPr lvl="1"/>
            <a:r>
              <a:rPr lang="en-US" dirty="0" smtClean="0"/>
              <a:t>Off-center </a:t>
            </a:r>
          </a:p>
          <a:p>
            <a:r>
              <a:rPr lang="en-US" dirty="0" smtClean="0"/>
              <a:t>Order in universe</a:t>
            </a:r>
          </a:p>
          <a:p>
            <a:pPr lvl="1"/>
            <a:r>
              <a:rPr lang="en-US" dirty="0" smtClean="0"/>
              <a:t>More Divine</a:t>
            </a:r>
          </a:p>
          <a:p>
            <a:r>
              <a:rPr lang="en-US" dirty="0" smtClean="0"/>
              <a:t>Dark </a:t>
            </a:r>
          </a:p>
          <a:p>
            <a:r>
              <a:rPr lang="en-US" dirty="0" smtClean="0"/>
              <a:t>bizarre, exuberant</a:t>
            </a:r>
          </a:p>
          <a:p>
            <a:pPr lvl="1"/>
            <a:r>
              <a:rPr lang="en-US" dirty="0" smtClean="0"/>
              <a:t>Appeal to senses</a:t>
            </a:r>
          </a:p>
          <a:p>
            <a:r>
              <a:rPr lang="en-US" dirty="0" smtClean="0"/>
              <a:t>Energy, divine power</a:t>
            </a:r>
          </a:p>
          <a:p>
            <a:r>
              <a:rPr lang="en-US" dirty="0" smtClean="0"/>
              <a:t>Church music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Fixed</a:t>
            </a:r>
          </a:p>
          <a:p>
            <a:pPr lvl="1"/>
            <a:r>
              <a:rPr lang="en-US" dirty="0" smtClean="0"/>
              <a:t>Symmetrical </a:t>
            </a:r>
          </a:p>
          <a:p>
            <a:r>
              <a:rPr lang="en-US" dirty="0" smtClean="0"/>
              <a:t>Order in universe</a:t>
            </a:r>
          </a:p>
          <a:p>
            <a:pPr lvl="1"/>
            <a:r>
              <a:rPr lang="en-US" dirty="0" smtClean="0"/>
              <a:t>More Humanistic</a:t>
            </a:r>
          </a:p>
          <a:p>
            <a:r>
              <a:rPr lang="en-US" dirty="0" smtClean="0"/>
              <a:t>Light </a:t>
            </a:r>
          </a:p>
          <a:p>
            <a:r>
              <a:rPr lang="en-US" dirty="0" smtClean="0"/>
              <a:t>Enlightening</a:t>
            </a:r>
          </a:p>
          <a:p>
            <a:pPr lvl="1"/>
            <a:r>
              <a:rPr lang="en-US" dirty="0" smtClean="0"/>
              <a:t>Appeal to mind</a:t>
            </a:r>
          </a:p>
          <a:p>
            <a:r>
              <a:rPr lang="en-US" dirty="0" smtClean="0"/>
              <a:t>Mind, human intellect</a:t>
            </a:r>
          </a:p>
          <a:p>
            <a:r>
              <a:rPr lang="en-US" dirty="0" smtClean="0"/>
              <a:t>Court music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0747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K-W-L: Inquiring Minds Want to Know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Full Name</a:t>
            </a:r>
            <a:endParaRPr lang="en-US" sz="2800" dirty="0"/>
          </a:p>
          <a:p>
            <a:pPr lvl="1"/>
            <a:r>
              <a:rPr lang="en-US" dirty="0"/>
              <a:t>Birth time</a:t>
            </a:r>
            <a:endParaRPr lang="en-US" sz="2800" dirty="0"/>
          </a:p>
          <a:p>
            <a:pPr lvl="1"/>
            <a:r>
              <a:rPr lang="en-US" dirty="0"/>
              <a:t>where </a:t>
            </a:r>
            <a:r>
              <a:rPr lang="en-US" dirty="0" smtClean="0"/>
              <a:t>born, lived</a:t>
            </a:r>
            <a:endParaRPr lang="en-US" sz="2800" dirty="0"/>
          </a:p>
          <a:p>
            <a:pPr lvl="1"/>
            <a:r>
              <a:rPr lang="en-US" dirty="0"/>
              <a:t>anything about family</a:t>
            </a:r>
            <a:endParaRPr lang="en-US" sz="2800" dirty="0"/>
          </a:p>
          <a:p>
            <a:pPr lvl="1"/>
            <a:r>
              <a:rPr lang="en-US" dirty="0"/>
              <a:t>rich or </a:t>
            </a:r>
            <a:r>
              <a:rPr lang="en-US" dirty="0" smtClean="0"/>
              <a:t>poor, success or failure in lifetime</a:t>
            </a:r>
            <a:endParaRPr lang="en-US" sz="2800" dirty="0"/>
          </a:p>
          <a:p>
            <a:pPr lvl="1"/>
            <a:r>
              <a:rPr lang="en-US" dirty="0"/>
              <a:t>historical events during lifetime</a:t>
            </a:r>
            <a:endParaRPr lang="en-US" sz="2800" dirty="0"/>
          </a:p>
          <a:p>
            <a:pPr lvl="1"/>
            <a:r>
              <a:rPr lang="en-US" dirty="0"/>
              <a:t>physical features</a:t>
            </a:r>
            <a:endParaRPr lang="en-US" sz="2800" dirty="0"/>
          </a:p>
          <a:p>
            <a:pPr lvl="1"/>
            <a:r>
              <a:rPr lang="en-US" dirty="0"/>
              <a:t>personality &amp; character</a:t>
            </a:r>
            <a:endParaRPr lang="en-US" sz="2800" dirty="0"/>
          </a:p>
          <a:p>
            <a:pPr lvl="1"/>
            <a:r>
              <a:rPr lang="en-US" dirty="0"/>
              <a:t>life span</a:t>
            </a:r>
            <a:endParaRPr lang="en-US" sz="2800" dirty="0"/>
          </a:p>
          <a:p>
            <a:pPr lvl="1"/>
            <a:r>
              <a:rPr lang="en-US" dirty="0" smtClean="0"/>
              <a:t>Contemporaries, predecessors, students</a:t>
            </a:r>
            <a:endParaRPr lang="en-US" sz="2800" dirty="0"/>
          </a:p>
          <a:p>
            <a:pPr lvl="1"/>
            <a:r>
              <a:rPr lang="en-US" dirty="0"/>
              <a:t>musical </a:t>
            </a:r>
            <a:r>
              <a:rPr lang="en-US" dirty="0" smtClean="0"/>
              <a:t>compositions</a:t>
            </a:r>
            <a:endParaRPr lang="en-US" sz="2800" dirty="0"/>
          </a:p>
          <a:p>
            <a:pPr lvl="1"/>
            <a:r>
              <a:rPr lang="en-US" dirty="0"/>
              <a:t>types of compositions</a:t>
            </a:r>
            <a:endParaRPr lang="en-US" sz="2800" dirty="0"/>
          </a:p>
          <a:p>
            <a:pPr lvl="1"/>
            <a:r>
              <a:rPr lang="en-US" dirty="0"/>
              <a:t>number of compositions</a:t>
            </a:r>
            <a:endParaRPr lang="en-US" sz="2800" dirty="0"/>
          </a:p>
          <a:p>
            <a:pPr lvl="1"/>
            <a:r>
              <a:rPr lang="en-US" dirty="0"/>
              <a:t>religion</a:t>
            </a:r>
            <a:endParaRPr lang="en-US" sz="2800" dirty="0"/>
          </a:p>
          <a:p>
            <a:pPr lvl="1"/>
            <a:r>
              <a:rPr lang="en-US" dirty="0"/>
              <a:t>Why might he be interesting enough to make a movie about?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440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57200" marR="0" lvl="1" indent="-18288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/>
              <a:defRPr/>
            </a:pPr>
            <a:r>
              <a:rPr lang="en-US" sz="4000" dirty="0" smtClean="0">
                <a:solidFill>
                  <a:srgbClr val="FF0000"/>
                </a:solidFill>
              </a:rPr>
              <a:t>Jigsaw</a:t>
            </a:r>
            <a:r>
              <a:rPr lang="en-US" dirty="0" smtClean="0"/>
              <a:t>    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2"/>
              </a:rPr>
              <a:t>http://www.studio-mozart.com/mozart/index.htm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92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3600" dirty="0" smtClean="0"/>
              <a:t>Group 1</a:t>
            </a:r>
            <a:r>
              <a:rPr lang="en-US" sz="3600" dirty="0" smtClean="0">
                <a:solidFill>
                  <a:srgbClr val="7030A0"/>
                </a:solidFill>
              </a:rPr>
              <a:t>: </a:t>
            </a:r>
            <a:r>
              <a:rPr lang="en-US" sz="2800" dirty="0" smtClean="0">
                <a:solidFill>
                  <a:srgbClr val="7030A0"/>
                </a:solidFill>
              </a:rPr>
              <a:t>1) Name, 2) Birth, 3) Where lived, 4) Family, 5) Wealth/Success, 6) Health</a:t>
            </a:r>
          </a:p>
          <a:p>
            <a:pPr lvl="1"/>
            <a:r>
              <a:rPr lang="en-US" sz="3600" dirty="0" smtClean="0"/>
              <a:t>Group 2</a:t>
            </a:r>
            <a:r>
              <a:rPr lang="en-US" sz="3600" dirty="0" smtClean="0">
                <a:solidFill>
                  <a:srgbClr val="00B0F0"/>
                </a:solidFill>
              </a:rPr>
              <a:t>: </a:t>
            </a:r>
            <a:r>
              <a:rPr lang="en-US" sz="2800" dirty="0" smtClean="0">
                <a:solidFill>
                  <a:srgbClr val="00B0F0"/>
                </a:solidFill>
              </a:rPr>
              <a:t>1) Contemporary Events, 2) Contemporary People, 3) Predecessor, 4) Successor/Students, 5) Compositions</a:t>
            </a:r>
          </a:p>
          <a:p>
            <a:pPr lvl="1"/>
            <a:r>
              <a:rPr lang="en-US" sz="3600" dirty="0" smtClean="0"/>
              <a:t>Group 3</a:t>
            </a:r>
            <a:r>
              <a:rPr lang="en-US" sz="3600" dirty="0" smtClean="0">
                <a:solidFill>
                  <a:srgbClr val="FF0000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</a:rPr>
              <a:t>1) Physical Features, 2) Personality/Character, 3) Religion/Belief/Ideals, 4) Why might Mozart be fodder for film?</a:t>
            </a:r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80567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K-W-L &amp; Ask the Expert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On your K-W-L sheet, write what you have learned, in response to what you wanted to know and what seems important or interesting.  Write 5-7 items.</a:t>
            </a:r>
          </a:p>
          <a:p>
            <a:r>
              <a:rPr lang="en-US" sz="3200" dirty="0" smtClean="0"/>
              <a:t>Then write three more things about Mozart that you want to know.</a:t>
            </a:r>
          </a:p>
          <a:p>
            <a:r>
              <a:rPr lang="en-US" sz="3200" dirty="0" smtClean="0"/>
              <a:t>You will take turns asking me what you want to know, and I will do my best to answer.  Write what you learn.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9137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 Prodigy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 you consider the personality and character of “pure” genius to be like?  Write down a few quick thoughts.</a:t>
            </a:r>
          </a:p>
          <a:p>
            <a:r>
              <a:rPr lang="en-US" dirty="0" smtClean="0"/>
              <a:t>Why might the idea of “pure” genius make an interesting movie?  What big ideas might a writer/director get at?  Write down a few quick thoughts.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Writing Prompt: If Mozart were born today, what would his character, music, and career be like?  Support your answers.  </a:t>
            </a:r>
          </a:p>
          <a:p>
            <a:r>
              <a:rPr lang="en-US" dirty="0" smtClean="0"/>
              <a:t>Falco, Rock Me Amadeus: </a:t>
            </a:r>
            <a:r>
              <a:rPr lang="en-US" dirty="0">
                <a:hlinkClick r:id="rId2"/>
              </a:rPr>
              <a:t>http://www.youtube.com/watch?v=cVikZ8Oe_XA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0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Essential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82880" lvl="1"/>
            <a:r>
              <a:rPr lang="en-US" sz="3600" dirty="0">
                <a:solidFill>
                  <a:srgbClr val="7030A0"/>
                </a:solidFill>
              </a:rPr>
              <a:t>Who are the most famous Germans in history?</a:t>
            </a:r>
          </a:p>
          <a:p>
            <a:r>
              <a:rPr lang="en-US" sz="3600" dirty="0"/>
              <a:t>Who would Mozart be in </a:t>
            </a:r>
            <a:r>
              <a:rPr lang="en-US" sz="3600" dirty="0" smtClean="0"/>
              <a:t>contemporary </a:t>
            </a:r>
            <a:r>
              <a:rPr lang="en-US" sz="3600" dirty="0"/>
              <a:t>society? </a:t>
            </a:r>
            <a:endParaRPr lang="en-US" sz="3600" dirty="0" smtClean="0"/>
          </a:p>
          <a:p>
            <a:r>
              <a:rPr lang="en-US" sz="3600" dirty="0" smtClean="0"/>
              <a:t>How can we compare the music of the big three composers?</a:t>
            </a:r>
          </a:p>
          <a:p>
            <a:pPr marL="182880" lvl="1"/>
            <a:r>
              <a:rPr lang="en-US" sz="3600" dirty="0" smtClean="0"/>
              <a:t>How </a:t>
            </a:r>
            <a:r>
              <a:rPr lang="en-US" sz="3600" dirty="0"/>
              <a:t>does the portrayal of Mozart in </a:t>
            </a:r>
            <a:r>
              <a:rPr lang="en-US" sz="3600" i="1" dirty="0"/>
              <a:t>Amadeus</a:t>
            </a:r>
            <a:r>
              <a:rPr lang="en-US" sz="3600" dirty="0"/>
              <a:t> contribute to the film’s themes?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6914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Brainstorm: Name as many classical composers as you can. </a:t>
            </a:r>
            <a:r>
              <a:rPr lang="en-US" dirty="0"/>
              <a:t>W</a:t>
            </a:r>
            <a:r>
              <a:rPr lang="en-US" dirty="0" smtClean="0"/>
              <a:t>ho is German?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50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4963"/>
            <a:ext cx="8229600" cy="990600"/>
          </a:xfrm>
        </p:spPr>
        <p:txBody>
          <a:bodyPr/>
          <a:lstStyle/>
          <a:p>
            <a:r>
              <a:rPr lang="en-US" dirty="0" smtClean="0"/>
              <a:t>Pillars of the Faith: Who’s Who?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31242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12558"/>
            <a:ext cx="30480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00199"/>
            <a:ext cx="2971800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92115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Clavichord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0803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Harpsichord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0958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Grand Piano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3999" cy="525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2919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 words for Music (cognates)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die </a:t>
            </a:r>
            <a:r>
              <a:rPr lang="en-US" dirty="0" err="1" smtClean="0"/>
              <a:t>Musik</a:t>
            </a:r>
            <a:endParaRPr lang="en-US" dirty="0" smtClean="0"/>
          </a:p>
          <a:p>
            <a:r>
              <a:rPr lang="en-US" dirty="0" smtClean="0"/>
              <a:t>das </a:t>
            </a:r>
            <a:r>
              <a:rPr lang="en-US" dirty="0" err="1" smtClean="0"/>
              <a:t>Klavier</a:t>
            </a:r>
            <a:endParaRPr lang="en-US" dirty="0" smtClean="0"/>
          </a:p>
          <a:p>
            <a:r>
              <a:rPr lang="en-US" dirty="0" smtClean="0"/>
              <a:t>die </a:t>
            </a:r>
            <a:r>
              <a:rPr lang="en-US" dirty="0" err="1" smtClean="0"/>
              <a:t>Gitarre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ie </a:t>
            </a:r>
            <a:r>
              <a:rPr lang="en-US" dirty="0" err="1" smtClean="0"/>
              <a:t>Violine</a:t>
            </a:r>
            <a:r>
              <a:rPr lang="en-US" dirty="0" smtClean="0"/>
              <a:t>, </a:t>
            </a:r>
            <a:r>
              <a:rPr lang="en-US" dirty="0" err="1" smtClean="0"/>
              <a:t>Geige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as </a:t>
            </a:r>
            <a:r>
              <a:rPr lang="en-US" dirty="0" err="1" smtClean="0"/>
              <a:t>Konzert</a:t>
            </a:r>
            <a:endParaRPr lang="en-US" dirty="0" smtClean="0"/>
          </a:p>
          <a:p>
            <a:r>
              <a:rPr lang="en-US" dirty="0" err="1" smtClean="0"/>
              <a:t>Kappelmeister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ie </a:t>
            </a:r>
            <a:r>
              <a:rPr lang="en-US" dirty="0" err="1" smtClean="0"/>
              <a:t>Symphonie</a:t>
            </a:r>
            <a:r>
              <a:rPr lang="en-US" dirty="0" smtClean="0"/>
              <a:t> (unusual)</a:t>
            </a:r>
          </a:p>
          <a:p>
            <a:r>
              <a:rPr lang="en-US" dirty="0"/>
              <a:t>d</a:t>
            </a:r>
            <a:r>
              <a:rPr lang="en-US" dirty="0" smtClean="0"/>
              <a:t>ie </a:t>
            </a:r>
            <a:r>
              <a:rPr lang="en-US" dirty="0" err="1" smtClean="0"/>
              <a:t>Oper</a:t>
            </a:r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er </a:t>
            </a:r>
            <a:r>
              <a:rPr lang="en-US" dirty="0" err="1" smtClean="0"/>
              <a:t>Komponist</a:t>
            </a:r>
            <a:r>
              <a:rPr lang="en-US" dirty="0" smtClean="0"/>
              <a:t>(in)</a:t>
            </a:r>
          </a:p>
          <a:p>
            <a:r>
              <a:rPr lang="en-US" dirty="0" err="1"/>
              <a:t>k</a:t>
            </a:r>
            <a:r>
              <a:rPr lang="en-US" dirty="0" err="1" smtClean="0"/>
              <a:t>omponieren</a:t>
            </a:r>
            <a:r>
              <a:rPr lang="en-US" dirty="0" smtClean="0"/>
              <a:t> </a:t>
            </a:r>
          </a:p>
          <a:p>
            <a:r>
              <a:rPr lang="en-US" dirty="0"/>
              <a:t>d</a:t>
            </a:r>
            <a:r>
              <a:rPr lang="en-US" dirty="0" smtClean="0"/>
              <a:t>er </a:t>
            </a:r>
            <a:r>
              <a:rPr lang="en-US" dirty="0" err="1" smtClean="0"/>
              <a:t>Direktor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1619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feel (mood), think &amp; see (images, ideas, places, circumstances)?</a:t>
            </a:r>
            <a:br>
              <a:rPr lang="en-US" dirty="0" smtClean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www.youtube.com/watch?v=X7jEps</a:t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gpPLQ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75737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293</TotalTime>
  <Words>503</Words>
  <Application>Microsoft Office PowerPoint</Application>
  <PresentationFormat>On-screen Show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Clarity</vt:lpstr>
      <vt:lpstr>Mozart:  The Voice of God</vt:lpstr>
      <vt:lpstr>Essential Questions</vt:lpstr>
      <vt:lpstr>Brainstorm: Name as many classical composers as you can. Who is German?</vt:lpstr>
      <vt:lpstr>Pillars of the Faith: Who’s Who?</vt:lpstr>
      <vt:lpstr>Clavichord</vt:lpstr>
      <vt:lpstr>Harpsichord</vt:lpstr>
      <vt:lpstr>Modern Grand Piano</vt:lpstr>
      <vt:lpstr>German words for Music (cognates)</vt:lpstr>
      <vt:lpstr>What do you feel (mood), think &amp; see (images, ideas, places, circumstances)? http://www.youtube.com/watch?v=X7jEps  gpPLQ</vt:lpstr>
      <vt:lpstr>PowerPoint Presentation</vt:lpstr>
      <vt:lpstr>PowerPoint Presentation</vt:lpstr>
      <vt:lpstr>PowerPoint Presentation</vt:lpstr>
      <vt:lpstr>PowerPoint Presentation</vt:lpstr>
      <vt:lpstr>Baroque vs. Classical Characteristics (Period, Epoch, Era)</vt:lpstr>
      <vt:lpstr>K-W-L: Inquiring Minds Want to Know</vt:lpstr>
      <vt:lpstr>Jigsaw     http://www.studio-mozart.com/mozart/index.htm </vt:lpstr>
      <vt:lpstr>Return to K-W-L &amp; Ask the Expert</vt:lpstr>
      <vt:lpstr>Child Prodigy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Mozart</dc:title>
  <dc:creator>John</dc:creator>
  <cp:lastModifiedBy>MtWP</cp:lastModifiedBy>
  <cp:revision>23</cp:revision>
  <cp:lastPrinted>2012-06-19T21:28:40Z</cp:lastPrinted>
  <dcterms:created xsi:type="dcterms:W3CDTF">2012-06-18T22:44:00Z</dcterms:created>
  <dcterms:modified xsi:type="dcterms:W3CDTF">2012-06-20T13:53:30Z</dcterms:modified>
</cp:coreProperties>
</file>